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12" r:id="rId3"/>
    <p:sldId id="309" r:id="rId4"/>
    <p:sldId id="263" r:id="rId5"/>
    <p:sldId id="286" r:id="rId6"/>
    <p:sldId id="280" r:id="rId7"/>
    <p:sldId id="302" r:id="rId8"/>
    <p:sldId id="300" r:id="rId9"/>
    <p:sldId id="303" r:id="rId10"/>
    <p:sldId id="304" r:id="rId11"/>
    <p:sldId id="284" r:id="rId12"/>
    <p:sldId id="264" r:id="rId13"/>
    <p:sldId id="266" r:id="rId14"/>
    <p:sldId id="267" r:id="rId15"/>
    <p:sldId id="287" r:id="rId16"/>
    <p:sldId id="268" r:id="rId17"/>
    <p:sldId id="305" r:id="rId18"/>
    <p:sldId id="259" r:id="rId19"/>
    <p:sldId id="311" r:id="rId20"/>
    <p:sldId id="295" r:id="rId21"/>
    <p:sldId id="296" r:id="rId22"/>
    <p:sldId id="306" r:id="rId23"/>
    <p:sldId id="307" r:id="rId24"/>
    <p:sldId id="308" r:id="rId25"/>
    <p:sldId id="271" r:id="rId26"/>
    <p:sldId id="272" r:id="rId27"/>
    <p:sldId id="292" r:id="rId28"/>
    <p:sldId id="273" r:id="rId29"/>
    <p:sldId id="298" r:id="rId30"/>
    <p:sldId id="274" r:id="rId31"/>
    <p:sldId id="290" r:id="rId32"/>
    <p:sldId id="291" r:id="rId33"/>
    <p:sldId id="277" r:id="rId34"/>
    <p:sldId id="299" r:id="rId35"/>
    <p:sldId id="278" r:id="rId36"/>
    <p:sldId id="293" r:id="rId37"/>
    <p:sldId id="294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5" autoAdjust="0"/>
    <p:restoredTop sz="87831" autoAdjust="0"/>
  </p:normalViewPr>
  <p:slideViewPr>
    <p:cSldViewPr snapToGrid="0">
      <p:cViewPr varScale="1">
        <p:scale>
          <a:sx n="107" d="100"/>
          <a:sy n="107" d="100"/>
        </p:scale>
        <p:origin x="11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84DF5-46C2-4A1F-873D-3579A118129D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22C32-8C48-4FB8-B82A-7F7E1C95DC0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92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Descrever o sistema </a:t>
            </a:r>
            <a:r>
              <a:rPr lang="pt-BR" dirty="0" err="1"/>
              <a:t>ball</a:t>
            </a:r>
            <a:r>
              <a:rPr lang="pt-BR" dirty="0"/>
              <a:t> and </a:t>
            </a:r>
            <a:r>
              <a:rPr lang="pt-BR" dirty="0" err="1"/>
              <a:t>plate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672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Equação descreve a trajetória que minimiza a função Lagrangiana ao longo do tempo, ou seja, gera a menor diferença entre as energias cinéticas e potenciais</a:t>
            </a:r>
          </a:p>
          <a:p>
            <a:r>
              <a:rPr lang="pt-BR" dirty="0"/>
              <a:t>Energia cinética é a soma da energia cinética da bola e da superfície, que cada uma possui energia rotacional e translacional</a:t>
            </a:r>
          </a:p>
          <a:p>
            <a:r>
              <a:rPr lang="pt-BR" dirty="0"/>
              <a:t>Energia potencial é a energia potencial gravitacional da bola em </a:t>
            </a:r>
            <a:r>
              <a:rPr lang="pt-BR" dirty="0" err="1"/>
              <a:t>relacao</a:t>
            </a:r>
            <a:r>
              <a:rPr lang="pt-BR" dirty="0"/>
              <a:t> à </a:t>
            </a:r>
            <a:r>
              <a:rPr lang="pt-BR" dirty="0" err="1"/>
              <a:t>superficie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69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ACOPLAMENTO e não linearidade</a:t>
            </a:r>
          </a:p>
          <a:p>
            <a:r>
              <a:rPr lang="pt-BR" dirty="0"/>
              <a:t>Falar do primeiro termo que é uma constante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953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Citar que o primeiro termo é tudo uma constante e a inercia de uma bola oca pode ser representado por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75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 visão computacional foi utilizada a biblioteca OPENCV e a </a:t>
            </a:r>
            <a:r>
              <a:rPr lang="pt-BR" dirty="0" err="1"/>
              <a:t>linguage</a:t>
            </a:r>
            <a:r>
              <a:rPr lang="pt-BR" dirty="0"/>
              <a:t> Python. O objetivo principal da visão computacional é obter a posição da bolinha em relação a superfície e, para isso,</a:t>
            </a:r>
          </a:p>
          <a:p>
            <a:r>
              <a:rPr lang="pt-BR" dirty="0" err="1"/>
              <a:t>Sera</a:t>
            </a:r>
            <a:r>
              <a:rPr lang="pt-BR" dirty="0"/>
              <a:t> feito primeiramente a detecção da superfície para depois se detectar a bolinha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018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UTIL PARA CORRIGIR DISTORCOES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Parametros</a:t>
            </a:r>
            <a:r>
              <a:rPr lang="pt-BR" dirty="0"/>
              <a:t> </a:t>
            </a:r>
            <a:r>
              <a:rPr lang="pt-BR" dirty="0" err="1"/>
              <a:t>Intrinsecos</a:t>
            </a:r>
            <a:r>
              <a:rPr lang="pt-BR" dirty="0"/>
              <a:t>: Distancia focal (Distancia entre o centro </a:t>
            </a:r>
            <a:r>
              <a:rPr lang="pt-BR" dirty="0" err="1"/>
              <a:t>optico</a:t>
            </a:r>
            <a:r>
              <a:rPr lang="pt-BR" dirty="0"/>
              <a:t> e o sensor) e centro </a:t>
            </a:r>
            <a:r>
              <a:rPr lang="pt-BR" dirty="0" err="1"/>
              <a:t>optico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MELHOR PRECISAO NA DETECCAO DOS CHARUCOS, AO SABER O TAMANHO CONHECIDO DELES, É POSSIVEL FAZER UMA TRANSFORMACAO DE PIXELS PARA CM OU M 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197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primeiro passo para detecção da bolinha é detectar a superfície. Isso foi feito para corrigir sua inclinação, para que a qualquer momento em que a superfície esteja, a imagem resultante será a mesma e isso permite que o posicionamento da câmera seja feito de forma mais livre, não sendo necessário colocar ela exatamente em cima do centro da superfície.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Para realizar sua detecção, o </a:t>
            </a:r>
            <a:r>
              <a:rPr lang="pt-BR" dirty="0" err="1"/>
              <a:t>ChAruco</a:t>
            </a:r>
            <a:r>
              <a:rPr lang="pt-BR" dirty="0"/>
              <a:t> foi utilizado. Ele realiza uma interpolação de todos os </a:t>
            </a:r>
            <a:r>
              <a:rPr lang="pt-BR" dirty="0" err="1"/>
              <a:t>Arucos</a:t>
            </a:r>
            <a:r>
              <a:rPr lang="pt-BR" dirty="0"/>
              <a:t> e retorna, com mais </a:t>
            </a:r>
            <a:r>
              <a:rPr lang="pt-BR" dirty="0" err="1"/>
              <a:t>precisao</a:t>
            </a:r>
            <a:r>
              <a:rPr lang="pt-BR" dirty="0"/>
              <a:t> do que se fosse um </a:t>
            </a:r>
            <a:r>
              <a:rPr lang="pt-BR" dirty="0" err="1"/>
              <a:t>aruco</a:t>
            </a:r>
            <a:r>
              <a:rPr lang="pt-BR" dirty="0"/>
              <a:t> só, a posição de translação e rotação do </a:t>
            </a:r>
            <a:r>
              <a:rPr lang="pt-BR" dirty="0" err="1"/>
              <a:t>Charuco</a:t>
            </a:r>
            <a:r>
              <a:rPr lang="pt-BR" dirty="0"/>
              <a:t> no ponto superior esquerdo.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Com isso é possível 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454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 tamanho 600x600 permite um calculo muito mais fácil na hora de obter a posição da bolinha, já que a superfície é de tamanho 30x30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795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 ver que da para obter a posição da bolinha, independente da inclinação da superfície.</a:t>
            </a:r>
          </a:p>
          <a:p>
            <a:r>
              <a:rPr lang="pt-BR" dirty="0"/>
              <a:t>Nesse caso a inclinação esta em 5.73º em alfa e -2,04º em beta e a imagem da perspectiva corrigida mostra a imagem como se estivesse filmando de cima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63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Explicar os ganhos invertidos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469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Mostrar como foi feita a perturbação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02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Sistema do LEONARDO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06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Obtenção da imagem, utilizada para obtenção da posição da bola e da detecção da superfície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965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Mostrar principalmente o manipulador paralelo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19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Citar alfa e beta</a:t>
            </a:r>
          </a:p>
          <a:p>
            <a:r>
              <a:rPr lang="pt-BR" dirty="0"/>
              <a:t>Citar os gamas</a:t>
            </a:r>
          </a:p>
          <a:p>
            <a:r>
              <a:rPr lang="pt-BR" dirty="0"/>
              <a:t>Citar a origem do sistema (Centro da superfície)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330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(Calcular uma função que tenha como entrada os ângulos de inclinação alfa e beta e que retorne gamma_1,gamma_2,gamma_3)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Para isso, primeiro é necessário calcular a posição das juntas já conhecidas, e depois prosseguir para....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56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Baseado nas 2 outras juntas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223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Arco seno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263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Equação descreve a trajetória que minimiza a função Lagrangiana ao longo do tempo, ou seja, gera a menor diferença entre as energias cinéticas e potenciais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C32-8C48-4FB8-B82A-7F7E1C95DC0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27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6C2E-0919-3F71-2BDA-D1696958B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337B2-D117-3249-EB91-1759E1CFA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D4971-43BF-CB83-9C80-0211D0E98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91031-26C4-83C5-C9A8-7AF1CBDC7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3DCC9-FA4A-96D5-F6A0-482BF12B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84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645E-11D1-C3C8-FBF8-66928BC0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4D52A-6A87-9024-1A52-AD60F1B9A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2E885-0C46-1714-3EBD-8E2EFC8A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1FFD0-379E-EDAA-3106-11CB8A97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B175-28DD-5C3A-312B-AC8D56D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85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DC574-10C2-7851-546A-8682EE960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62E8F-4554-12DC-7DA5-DF1E68610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37C1D-A839-D72D-AAD9-D7CA4B9E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208D2-C5FB-5325-5C01-424AD1E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61EAA-EE47-B7E5-4369-EA80A831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04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59CC-9820-AC08-5C7F-BD1223F2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40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A4E98-3179-C3BF-FBE1-F3E30CF80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26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B582-77BD-4A45-DD8A-27FBD5C3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F44F4-4E79-25FA-4D2F-D36417514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30CBB-B3FD-4557-FEAC-D5ADFC74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A52C3-CD71-DE28-6CF5-FB0DF1E1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5D282-2309-9D7F-9E9E-F2C2FEF6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74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8209-70AE-7C57-9D6C-CD0DB145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3C44-CE67-2BD8-9BD5-355CBF126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CE5FE-1130-E03D-68CC-8E63F3AB9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CB2EC-93FC-9E4B-1DAF-DC2765C3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E0DC2-8603-3209-D842-65DAAF5D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55FE0-29C1-983C-9569-B9E75E99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959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E042-4AEC-3700-B91A-E1D2D61E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99C66-46C6-0865-A0FE-5F24B00D8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50BC2-88C3-BEF7-83D4-3FC340F50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62E62-A767-1123-DB7F-BC1D3106A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DC63E-FC2C-E309-F28A-9DD42C88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2368E-F16A-305C-7B26-59DAC0E7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1B895-5E1A-3228-CFE3-EA018257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864406-52B4-B6A2-8EE8-36D18FD9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371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41E2-4489-F62F-BC6D-26158405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0A2B6-D9F8-1C58-EC17-964D0574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A4311-344A-9E3B-3139-5ADF7683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3FA4C-9CC7-8507-533E-D6A7F67C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806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2C3CE-FF6C-18CE-692A-25E3E91B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A9D79-7C9D-F3DB-B169-C8715E89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DF928-7EAF-CD4B-5126-38965442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6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8AD0-0F57-ED86-AB18-265CAB57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4A69F-A694-EDB3-D5FC-DD6B2F4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9076A-784F-F824-834C-275826766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8968B-9AFF-7F16-A4D8-C44C76B9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F0283-6C44-A1A7-B035-64EB13F2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20EFD-F6CB-0249-066E-23D73069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98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9E9F-B95C-C49B-50A5-1E774A18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F3B44-AA8A-32C7-5EE3-41F1476E6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7CBBF-F0B3-6643-B03A-81BA9A80A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E86EC-362F-88A6-99D4-4C7CA4C4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BC482-AF7C-2354-5653-22E703336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E45B4-EAD1-9C7C-B1D6-539FE871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212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9D87B2-24E6-9C49-6431-DFE0D2C0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BC85E-665C-AFEE-AB41-BFBDDBC9B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E13AD-7543-D151-3385-D6F0ED2F2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047C-ACC5-4B9B-BD8F-A21FD035CAFB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65593-4349-8C4B-697D-A7072B7F4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BAA22-B817-F443-0053-A385A5F3C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5844C-FDD2-4736-9154-A470544FC5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9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24D1-B65A-D4F1-85AD-4C63B425B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Controle de um dispositivo </a:t>
            </a:r>
            <a:r>
              <a:rPr lang="pt-BR" i="1" dirty="0"/>
              <a:t>Ball and Plate</a:t>
            </a:r>
            <a:r>
              <a:rPr lang="pt-BR" dirty="0"/>
              <a:t> por meio de visão computacional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858BE00-3A07-A41C-E9F6-3BE8DAC22727}"/>
              </a:ext>
            </a:extLst>
          </p:cNvPr>
          <p:cNvSpPr txBox="1">
            <a:spLocks/>
          </p:cNvSpPr>
          <p:nvPr/>
        </p:nvSpPr>
        <p:spPr>
          <a:xfrm>
            <a:off x="0" y="5202238"/>
            <a:ext cx="8686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/>
              <a:t>Autor: Hugo Ferreira Marques</a:t>
            </a:r>
          </a:p>
          <a:p>
            <a:pPr algn="l"/>
            <a:r>
              <a:rPr lang="pt-BR"/>
              <a:t>Orientador: Luciano Antônio Frezzatto Santos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189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BAEFB6-76CE-94BC-76B7-C20735E0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635" y="1905357"/>
            <a:ext cx="7662729" cy="3854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9F084-8FF1-260F-73F8-103B64D0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sistema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D14D0F-E7B2-452E-84F6-0543C9FB9DE3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8B598C-D5FC-237C-2815-51D7FD03D9A2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10284C-9BE7-1AC8-0398-485CF613CEA3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1531FA-9E26-52FD-B97E-29AFBA0DBFD2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3E3E8-E3FD-4FF7-FF7D-D3394D67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14134" r="15682" b="15227"/>
          <a:stretch/>
        </p:blipFill>
        <p:spPr>
          <a:xfrm>
            <a:off x="1822676" y="1548475"/>
            <a:ext cx="8104688" cy="446342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9C5342-AE10-1404-AF1C-73C2B9D1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5257800" cy="4351338"/>
          </a:xfrm>
        </p:spPr>
        <p:txBody>
          <a:bodyPr/>
          <a:lstStyle/>
          <a:p>
            <a:r>
              <a:rPr lang="pt-BR" dirty="0"/>
              <a:t>Sistema físico</a:t>
            </a:r>
          </a:p>
          <a:p>
            <a:pPr marL="914400" lvl="2" indent="0">
              <a:buNone/>
            </a:pPr>
            <a:endParaRPr lang="pt-BR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CDBB3A-5BF6-2317-88C2-8464C04BFE85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D08394-5808-AAB2-189D-99472B9ED8E3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87D350-5A02-BE58-9748-CEA95A03201E}"/>
              </a:ext>
            </a:extLst>
          </p:cNvPr>
          <p:cNvSpPr/>
          <p:nvPr/>
        </p:nvSpPr>
        <p:spPr>
          <a:xfrm>
            <a:off x="0" y="6794500"/>
            <a:ext cx="1806222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15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43A9A-ED9B-C939-7BF3-503681B5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635" y="1905357"/>
            <a:ext cx="7662729" cy="3854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9F084-8FF1-260F-73F8-103B64D0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sistema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D14D0F-E7B2-452E-84F6-0543C9FB9DE3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8B598C-D5FC-237C-2815-51D7FD03D9A2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10284C-9BE7-1AC8-0398-485CF613CEA3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1531FA-9E26-52FD-B97E-29AFBA0DBFD2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2F8C09-5655-1CD5-4D0D-A34892762756}"/>
              </a:ext>
            </a:extLst>
          </p:cNvPr>
          <p:cNvSpPr txBox="1">
            <a:spLocks/>
          </p:cNvSpPr>
          <p:nvPr/>
        </p:nvSpPr>
        <p:spPr>
          <a:xfrm>
            <a:off x="838200" y="1097837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Representação do Sistema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BD35DC-489E-D23A-B089-7D591FF17B5D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E0C5F2A-632E-5996-9984-89CCC4D7D5B1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E59C40-1935-D0DC-CDFA-5D3EB82BB8C4}"/>
              </a:ext>
            </a:extLst>
          </p:cNvPr>
          <p:cNvSpPr/>
          <p:nvPr/>
        </p:nvSpPr>
        <p:spPr>
          <a:xfrm>
            <a:off x="0" y="6794500"/>
            <a:ext cx="1806222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938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3CFA-A0AD-C625-96BF-ABF62C0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CINEMÁTICA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3868F-5D90-241E-DA74-E03CC5249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Determinação do posicionamento dos servos a partir da inclinação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pt-BR" dirty="0"/>
                  <a:t> desejada</a:t>
                </a:r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3868F-5D90-241E-DA74-E03CC5249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2372C7-CCC0-B699-F609-DF7BF6342852}"/>
              </a:ext>
            </a:extLst>
          </p:cNvPr>
          <p:cNvSpPr/>
          <p:nvPr/>
        </p:nvSpPr>
        <p:spPr>
          <a:xfrm>
            <a:off x="2032000" y="6263641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Cinemática Inversa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E199533-B9D5-E3E6-78CF-2967AF9422E6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36FBFB-D57B-9FDA-03C5-768EA171D12B}"/>
              </a:ext>
            </a:extLst>
          </p:cNvPr>
          <p:cNvSpPr/>
          <p:nvPr/>
        </p:nvSpPr>
        <p:spPr>
          <a:xfrm>
            <a:off x="0" y="6794500"/>
            <a:ext cx="2032000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EC4044D-70B1-0125-6E00-159997CF54BC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F988B3-C779-48A9-6D8D-269DA1C4AA88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4A46CA-0C59-DFCA-004E-34ED5BEFCB79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1F8F44F-1D61-34EF-28C7-E3B4CE36B1CD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DFCE34-F2E7-F18F-5812-3331898A7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09900"/>
            <a:ext cx="3048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5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3CFA-A0AD-C625-96BF-ABF62C0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CINEMÁTICA INVERSA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868F-5D90-241E-DA74-E03CC524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Cálculo Junta J1</a:t>
            </a:r>
          </a:p>
          <a:p>
            <a:pPr lvl="1"/>
            <a:r>
              <a:rPr lang="pt-BR" dirty="0"/>
              <a:t>Fixa no Servo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0B2505-5760-6E77-4DBB-1138F8F76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800000"/>
            <a:ext cx="7200000" cy="36000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E67A827-3367-A0B2-9CDF-928DE05BAA43}"/>
              </a:ext>
            </a:extLst>
          </p:cNvPr>
          <p:cNvSpPr/>
          <p:nvPr/>
        </p:nvSpPr>
        <p:spPr>
          <a:xfrm>
            <a:off x="2032000" y="6263641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Cinemática Inversa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BE4ED7-52E4-E87B-BB29-852F6A29406A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313A54-4A2F-EEC7-69D8-5F3779F80948}"/>
              </a:ext>
            </a:extLst>
          </p:cNvPr>
          <p:cNvSpPr/>
          <p:nvPr/>
        </p:nvSpPr>
        <p:spPr>
          <a:xfrm>
            <a:off x="-1" y="6794500"/>
            <a:ext cx="2370665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8E369B-CD1C-5BF7-C904-B6DF540D8CB4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551BE0-C47A-43A3-EC76-D960D3AE3638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214C0C8-6DD0-E2FB-29AA-E49267EAF067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D9E4BCC-CA65-0829-6FF9-5538C354488D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34871-557E-8CF3-E126-5027B15DE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8" y="3802813"/>
            <a:ext cx="5791882" cy="10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3CFA-A0AD-C625-96BF-ABF62C0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CINEMÁTICA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3868F-5D90-241E-DA74-E03CC5249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Cálculo Junta J3 </a:t>
                </a:r>
              </a:p>
              <a:p>
                <a:pPr lvl="1"/>
                <a:r>
                  <a:rPr lang="pt-BR" dirty="0"/>
                  <a:t>Fixa na superfície</a:t>
                </a:r>
              </a:p>
              <a:p>
                <a:pPr lvl="1"/>
                <a:r>
                  <a:rPr lang="pt-BR" dirty="0"/>
                  <a:t>Depende de alfa e beta</a:t>
                </a:r>
              </a:p>
              <a:p>
                <a:pPr lvl="1"/>
                <a:r>
                  <a:rPr lang="pt-BR" dirty="0"/>
                  <a:t>Caso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/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3868F-5D90-241E-DA74-E03CC5249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7DB97DF-2FAB-7E17-6503-3D42AE719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800000"/>
            <a:ext cx="7200000" cy="36000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494E20-8477-621B-5511-5FDE9AA46F46}"/>
              </a:ext>
            </a:extLst>
          </p:cNvPr>
          <p:cNvSpPr/>
          <p:nvPr/>
        </p:nvSpPr>
        <p:spPr>
          <a:xfrm>
            <a:off x="2032000" y="6263641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Cinemática Inversa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E89635-5E9C-2140-FA49-D7D24041228D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407C9D-74C6-7DB1-190C-83E1428BB23F}"/>
              </a:ext>
            </a:extLst>
          </p:cNvPr>
          <p:cNvSpPr/>
          <p:nvPr/>
        </p:nvSpPr>
        <p:spPr>
          <a:xfrm>
            <a:off x="-1" y="6794500"/>
            <a:ext cx="2709331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627B0F6-D745-DD4E-E81C-1FA61F2C542C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C4CCB53-4AAF-F5A4-9456-FF15372398A3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6B06DB3-42C6-2D14-D0AD-3413A0C4BEEE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22C92AB-344C-0A9B-91F2-8A16FA5F01BB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pic>
        <p:nvPicPr>
          <p:cNvPr id="5" name="!!Picture 4">
            <a:extLst>
              <a:ext uri="{FF2B5EF4-FFF2-40B4-BE49-F238E27FC236}">
                <a16:creationId xmlns:a16="http://schemas.microsoft.com/office/drawing/2014/main" id="{B9A87D87-D1EA-D68E-4F37-055604863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47" y="3793066"/>
            <a:ext cx="5741076" cy="11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5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3CFA-A0AD-C625-96BF-ABF62C0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CINEMÁTICA INVERSA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868F-5D90-241E-DA74-E03CC524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Cálculo Junta J3 </a:t>
            </a:r>
          </a:p>
          <a:p>
            <a:pPr lvl="1"/>
            <a:r>
              <a:rPr lang="pt-BR" dirty="0"/>
              <a:t>Caso tenha inclinação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8CE80-C65E-B8D4-86A6-DACEF33F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07" y="3168020"/>
            <a:ext cx="3377186" cy="1641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18234-F415-4966-1EC8-1709F7263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800000"/>
            <a:ext cx="7200000" cy="36000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3943D3-3A09-61F6-2D15-CE18EC39C694}"/>
              </a:ext>
            </a:extLst>
          </p:cNvPr>
          <p:cNvSpPr/>
          <p:nvPr/>
        </p:nvSpPr>
        <p:spPr>
          <a:xfrm>
            <a:off x="2032000" y="6263641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Cinemática Inversa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6AA573-33BE-15D1-85A8-4E50FAC6CA6B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8920BF-44A2-584A-15F9-909EE5B26E9F}"/>
              </a:ext>
            </a:extLst>
          </p:cNvPr>
          <p:cNvSpPr/>
          <p:nvPr/>
        </p:nvSpPr>
        <p:spPr>
          <a:xfrm>
            <a:off x="-1" y="6794500"/>
            <a:ext cx="3047997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D1AFF62-D159-760C-FEB8-5816C8E88E6B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A9E8775-3F90-7939-BE67-D86E5E04C4AC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BE7B40-1840-57F2-8380-5A19916103E2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EE086E-386D-B5FA-EEAD-D61E64B367F3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</p:spTree>
    <p:extLst>
      <p:ext uri="{BB962C8B-B14F-4D97-AF65-F5344CB8AC3E}">
        <p14:creationId xmlns:p14="http://schemas.microsoft.com/office/powerpoint/2010/main" val="147976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7D112C1-BEE6-EE07-598B-EAD5C9F97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522" y="2065895"/>
            <a:ext cx="3110956" cy="3383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6E3CFA-A0AD-C625-96BF-ABF62C0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CINEMÁTICA INVERSA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868F-5D90-241E-DA74-E03CC524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8204200" cy="4351338"/>
          </a:xfrm>
        </p:spPr>
        <p:txBody>
          <a:bodyPr/>
          <a:lstStyle/>
          <a:p>
            <a:r>
              <a:rPr lang="pt-BR" dirty="0"/>
              <a:t>Cálculo Junta J2</a:t>
            </a:r>
          </a:p>
          <a:p>
            <a:pPr lvl="1"/>
            <a:r>
              <a:rPr lang="pt-BR" dirty="0"/>
              <a:t>Como as juntas giram somente em torno do eixo do motor (3RRS), problema pode ser tratado em 2 dimensões;</a:t>
            </a:r>
          </a:p>
          <a:p>
            <a:pPr lvl="1"/>
            <a:r>
              <a:rPr lang="pt-BR" dirty="0"/>
              <a:t>Rotação dos servos 2 e 3 em -120º e -240º para o cálculo de J2.</a:t>
            </a:r>
          </a:p>
          <a:p>
            <a:pPr lvl="1"/>
            <a:r>
              <a:rPr lang="pt-BR" dirty="0"/>
              <a:t> A partir dos 2 círculos gerados da junta J3 e J1, calcular as possíveis posições do sistema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0F672B-B1AD-50F2-2DA5-FAB3711E9F68}"/>
              </a:ext>
            </a:extLst>
          </p:cNvPr>
          <p:cNvSpPr/>
          <p:nvPr/>
        </p:nvSpPr>
        <p:spPr>
          <a:xfrm>
            <a:off x="2032000" y="6263641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Cinemática Inversa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7C8D7D-8EB9-A7B4-9360-48EAB873D3C2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14570-6795-3813-D1CA-2E3ACA26757D}"/>
              </a:ext>
            </a:extLst>
          </p:cNvPr>
          <p:cNvSpPr/>
          <p:nvPr/>
        </p:nvSpPr>
        <p:spPr>
          <a:xfrm>
            <a:off x="0" y="6794500"/>
            <a:ext cx="3386664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68A205-C0AB-331C-2CCF-672D2C9C75F4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F0787E-675C-0894-216D-054E8F3C572F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EEF091-6782-2211-CBD6-29611C71C4B7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9812E3-6934-C406-2B37-8206531DEC75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420559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3CFA-A0AD-C625-96BF-ABF62C0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CINEMÁTICA INVERSA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3868F-5D90-241E-DA74-E03CC5249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Calculo do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Relação trigonométrica entre a hipotenusa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b="0" dirty="0"/>
                  <a:t> e o cateto oposto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b="0" dirty="0"/>
              </a:p>
              <a:p>
                <a:pPr lvl="1"/>
                <a:r>
                  <a:rPr lang="pt-BR" dirty="0"/>
                  <a:t>Assumir 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pt-BR" b="0" dirty="0"/>
                  <a:t> mais próximo de 0.</a:t>
                </a:r>
              </a:p>
              <a:p>
                <a:pPr lvl="1"/>
                <a:endParaRPr lang="pt-BR" dirty="0">
                  <a:highlight>
                    <a:srgbClr val="FF0000"/>
                  </a:highlight>
                </a:endParaRP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3868F-5D90-241E-DA74-E03CC5249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0F672B-B1AD-50F2-2DA5-FAB3711E9F68}"/>
              </a:ext>
            </a:extLst>
          </p:cNvPr>
          <p:cNvSpPr/>
          <p:nvPr/>
        </p:nvSpPr>
        <p:spPr>
          <a:xfrm>
            <a:off x="2032000" y="6263641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Cinemática Inversa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7C8D7D-8EB9-A7B4-9360-48EAB873D3C2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14570-6795-3813-D1CA-2E3ACA26757D}"/>
              </a:ext>
            </a:extLst>
          </p:cNvPr>
          <p:cNvSpPr/>
          <p:nvPr/>
        </p:nvSpPr>
        <p:spPr>
          <a:xfrm>
            <a:off x="-1" y="6794500"/>
            <a:ext cx="3725331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68A205-C0AB-331C-2CCF-672D2C9C75F4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F0787E-675C-0894-216D-054E8F3C572F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EEF091-6782-2211-CBD6-29611C71C4B7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9812E3-6934-C406-2B37-8206531DEC75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A6CCD-DA75-6D54-ED02-013897F1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225" y="3273506"/>
            <a:ext cx="3257550" cy="1076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ED572-C4DA-BC9B-6304-97B1823EA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522" y="2065895"/>
            <a:ext cx="3110956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10515600" cy="4981230"/>
          </a:xfrm>
        </p:spPr>
        <p:txBody>
          <a:bodyPr>
            <a:normAutofit/>
          </a:bodyPr>
          <a:lstStyle/>
          <a:p>
            <a:r>
              <a:rPr lang="pt-BR" dirty="0"/>
              <a:t>Assume-se que:</a:t>
            </a:r>
          </a:p>
          <a:p>
            <a:pPr lvl="1"/>
            <a:r>
              <a:rPr lang="pt-BR" dirty="0"/>
              <a:t>A bola não ira se deslizar na superfície; </a:t>
            </a:r>
          </a:p>
          <a:p>
            <a:pPr lvl="1"/>
            <a:r>
              <a:rPr lang="pt-BR" dirty="0"/>
              <a:t>Toda fricção será desprezada; </a:t>
            </a:r>
          </a:p>
          <a:p>
            <a:pPr lvl="1"/>
            <a:r>
              <a:rPr lang="pt-BR" dirty="0"/>
              <a:t>A bola é simétrica e homogênea; </a:t>
            </a:r>
          </a:p>
          <a:p>
            <a:pPr lvl="1"/>
            <a:r>
              <a:rPr lang="pt-BR" dirty="0"/>
              <a:t>Em todo o momento a bola estará em contato com a superfície;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329C35-941E-D2FA-70A1-22DB17D66DA2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3B7528-0348-0E40-ABE6-104DB63038D7}"/>
              </a:ext>
            </a:extLst>
          </p:cNvPr>
          <p:cNvSpPr/>
          <p:nvPr/>
        </p:nvSpPr>
        <p:spPr>
          <a:xfrm>
            <a:off x="4064000" y="6263640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Modelagem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44D071-AF97-F7C3-0E56-D8EACA7B0149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9A8D54-5614-1FFD-03B1-87C434FB163C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F8055-01EA-B6DC-17E2-2562067FD805}"/>
              </a:ext>
            </a:extLst>
          </p:cNvPr>
          <p:cNvSpPr/>
          <p:nvPr/>
        </p:nvSpPr>
        <p:spPr>
          <a:xfrm>
            <a:off x="0" y="6794500"/>
            <a:ext cx="4064000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1F3CC2-25FF-E6D4-DAB6-75E8B2E3CAB8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2125D-12F4-DFD2-9979-11AB56550E40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219300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do Sistema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67114-DA3F-264D-26F1-9A4CC8FFC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7837"/>
                <a:ext cx="10515600" cy="4981230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Mecânica Lagrangiana</a:t>
                </a:r>
              </a:p>
              <a:p>
                <a:pPr lvl="1"/>
                <a:r>
                  <a:rPr lang="pt-BR" dirty="0"/>
                  <a:t>Relação da energia Cinética com a energia Potencial do sistema</a:t>
                </a:r>
              </a:p>
              <a:p>
                <a:pPr lvl="1"/>
                <a:endParaRPr lang="pt-BR" dirty="0"/>
              </a:p>
              <a:p>
                <a:pPr marL="457200" lvl="1" indent="0">
                  <a:buNone/>
                </a:pPr>
                <a:endParaRPr lang="pt-BR" dirty="0"/>
              </a:p>
              <a:p>
                <a:pPr lvl="1"/>
                <a:r>
                  <a:rPr lang="pt-BR" dirty="0"/>
                  <a:t>Equação fundamental Euler-Lagrange</a:t>
                </a:r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  <a:p>
                <a:pPr lvl="1"/>
                <a:r>
                  <a:rPr lang="pt-BR" dirty="0"/>
                  <a:t>T: A energia cinética do sistema </a:t>
                </a:r>
              </a:p>
              <a:p>
                <a:pPr lvl="1"/>
                <a:r>
                  <a:rPr lang="pt-BR" dirty="0"/>
                  <a:t>E: A energia potencial do sistema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 : Os graus de liberdade do sistema, sendo eles </a:t>
                </a:r>
                <a:r>
                  <a:rPr lang="pt-BR" dirty="0" err="1"/>
                  <a:t>qi</a:t>
                </a:r>
                <a:r>
                  <a:rPr lang="pt-BR" dirty="0"/>
                  <a:t> ∈ {</a:t>
                </a:r>
                <a:r>
                  <a:rPr lang="pt-BR" dirty="0" err="1"/>
                  <a:t>px</a:t>
                </a:r>
                <a:r>
                  <a:rPr lang="pt-BR" dirty="0"/>
                  <a:t>, </a:t>
                </a:r>
                <a:r>
                  <a:rPr lang="pt-BR" dirty="0" err="1"/>
                  <a:t>py</a:t>
                </a:r>
                <a:r>
                  <a:rPr lang="pt-BR" dirty="0"/>
                  <a:t>, α, β}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 : As forças generalizadas externas.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67114-DA3F-264D-26F1-9A4CC8FFC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7837"/>
                <a:ext cx="10515600" cy="4981230"/>
              </a:xfrm>
              <a:blipFill>
                <a:blip r:embed="rId3"/>
                <a:stretch>
                  <a:fillRect l="-1043" t="-19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329C35-941E-D2FA-70A1-22DB17D66DA2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3B7528-0348-0E40-ABE6-104DB63038D7}"/>
              </a:ext>
            </a:extLst>
          </p:cNvPr>
          <p:cNvSpPr/>
          <p:nvPr/>
        </p:nvSpPr>
        <p:spPr>
          <a:xfrm>
            <a:off x="4064000" y="6263640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Modelagem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44D071-AF97-F7C3-0E56-D8EACA7B0149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9A8D54-5614-1FFD-03B1-87C434FB163C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F8055-01EA-B6DC-17E2-2562067FD805}"/>
              </a:ext>
            </a:extLst>
          </p:cNvPr>
          <p:cNvSpPr/>
          <p:nvPr/>
        </p:nvSpPr>
        <p:spPr>
          <a:xfrm>
            <a:off x="0" y="6794500"/>
            <a:ext cx="4572000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1F3CC2-25FF-E6D4-DAB6-75E8B2E3CAB8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2125D-12F4-DFD2-9979-11AB56550E40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AFD309-8D92-AA77-91F8-0A01E3A46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208" y="3176182"/>
            <a:ext cx="398145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0740D-7006-17DB-6A96-FF3EEE970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520" y="2019062"/>
            <a:ext cx="20288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8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3CFA-A0AD-C625-96BF-ABF62C0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!!Content Placeholder 2">
            <a:extLst>
              <a:ext uri="{FF2B5EF4-FFF2-40B4-BE49-F238E27FC236}">
                <a16:creationId xmlns:a16="http://schemas.microsoft.com/office/drawing/2014/main" id="{1D03868F-5D90-241E-DA74-E03CC524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  <a:p>
            <a:r>
              <a:rPr lang="pt-BR" dirty="0"/>
              <a:t>Descrição do Sistema</a:t>
            </a:r>
          </a:p>
          <a:p>
            <a:r>
              <a:rPr lang="pt-BR" dirty="0"/>
              <a:t>4 tópicos principais:</a:t>
            </a:r>
          </a:p>
          <a:p>
            <a:pPr lvl="1"/>
            <a:r>
              <a:rPr lang="pt-BR" dirty="0"/>
              <a:t>Cinemática Inversa</a:t>
            </a:r>
          </a:p>
          <a:p>
            <a:pPr lvl="1"/>
            <a:r>
              <a:rPr lang="pt-BR" dirty="0"/>
              <a:t>Modelagem do Sistema</a:t>
            </a:r>
          </a:p>
          <a:p>
            <a:pPr lvl="1"/>
            <a:r>
              <a:rPr lang="pt-BR" dirty="0"/>
              <a:t>Visão Computacional</a:t>
            </a:r>
          </a:p>
          <a:p>
            <a:pPr lvl="1"/>
            <a:r>
              <a:rPr lang="pt-BR" dirty="0"/>
              <a:t>Controle</a:t>
            </a:r>
          </a:p>
          <a:p>
            <a:r>
              <a:rPr lang="pt-BR" dirty="0"/>
              <a:t>Resultados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9A8AB83-E838-324D-9BDB-6A5E120467FC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AFB9B4-40F1-0B8C-2372-9D0EE69BDA75}"/>
              </a:ext>
            </a:extLst>
          </p:cNvPr>
          <p:cNvSpPr/>
          <p:nvPr/>
        </p:nvSpPr>
        <p:spPr>
          <a:xfrm>
            <a:off x="677333" y="6609080"/>
            <a:ext cx="677333" cy="24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991239-75A4-E546-BAA6-510FF3DAFC1A}"/>
              </a:ext>
            </a:extLst>
          </p:cNvPr>
          <p:cNvSpPr/>
          <p:nvPr/>
        </p:nvSpPr>
        <p:spPr>
          <a:xfrm>
            <a:off x="1354667" y="6609080"/>
            <a:ext cx="677333" cy="24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34C2C6-0FC7-48AF-11F2-EDF6C34ACFF9}"/>
              </a:ext>
            </a:extLst>
          </p:cNvPr>
          <p:cNvSpPr/>
          <p:nvPr/>
        </p:nvSpPr>
        <p:spPr>
          <a:xfrm>
            <a:off x="-293369" y="6794500"/>
            <a:ext cx="29337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6B07B6E-5A10-23FC-8804-E8B8A787925D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E9595EF-42D0-9300-5957-0EEACCF4C409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5744398-8E02-2F95-54AE-666415CC363C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ECE1D20-648D-127E-ABF2-F60F289B1394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5CD816-5F8B-D581-E22B-CF656B6A316B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F72E9-85F7-94ED-B8B6-342287AB1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80" y="2354581"/>
            <a:ext cx="694944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7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Equação Final não linearizada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329C35-941E-D2FA-70A1-22DB17D66DA2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3B7528-0348-0E40-ABE6-104DB63038D7}"/>
              </a:ext>
            </a:extLst>
          </p:cNvPr>
          <p:cNvSpPr/>
          <p:nvPr/>
        </p:nvSpPr>
        <p:spPr>
          <a:xfrm>
            <a:off x="4064000" y="6263640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Modelagem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44D071-AF97-F7C3-0E56-D8EACA7B0149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9A8D54-5614-1FFD-03B1-87C434FB163C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F8055-01EA-B6DC-17E2-2562067FD805}"/>
              </a:ext>
            </a:extLst>
          </p:cNvPr>
          <p:cNvSpPr/>
          <p:nvPr/>
        </p:nvSpPr>
        <p:spPr>
          <a:xfrm>
            <a:off x="-1" y="6794500"/>
            <a:ext cx="5080001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1F3CC2-25FF-E6D4-DAB6-75E8B2E3CAB8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2125D-12F4-DFD2-9979-11AB56550E40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2636D5-9DA8-A337-D56E-5C5C7978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20" y="2587893"/>
            <a:ext cx="4955760" cy="13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LINEARIZACAO DO SISTEMA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329C35-941E-D2FA-70A1-22DB17D66DA2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3B7528-0348-0E40-ABE6-104DB63038D7}"/>
              </a:ext>
            </a:extLst>
          </p:cNvPr>
          <p:cNvSpPr/>
          <p:nvPr/>
        </p:nvSpPr>
        <p:spPr>
          <a:xfrm>
            <a:off x="4064000" y="6263640"/>
            <a:ext cx="2032000" cy="89153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Modelagem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44D071-AF97-F7C3-0E56-D8EACA7B0149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9A8D54-5614-1FFD-03B1-87C434FB163C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F8055-01EA-B6DC-17E2-2562067FD805}"/>
              </a:ext>
            </a:extLst>
          </p:cNvPr>
          <p:cNvSpPr/>
          <p:nvPr/>
        </p:nvSpPr>
        <p:spPr>
          <a:xfrm>
            <a:off x="-1" y="6794500"/>
            <a:ext cx="5587999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1F3CC2-25FF-E6D4-DAB6-75E8B2E3CAB8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2125D-12F4-DFD2-9979-11AB56550E40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51CDC-39F0-F353-F7E4-9F831D6C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21" y="4342828"/>
            <a:ext cx="2133598" cy="1704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32B8B3-814E-C1FF-4C3E-714950910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38" y="2662772"/>
            <a:ext cx="7943428" cy="1650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C94B59-678C-7310-98A0-419733169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131" y="1586592"/>
            <a:ext cx="3908378" cy="1081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C00097-6EA3-AF51-FA43-5901A9294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4649283"/>
            <a:ext cx="21240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4792980" cy="4351338"/>
          </a:xfrm>
        </p:spPr>
        <p:txBody>
          <a:bodyPr>
            <a:normAutofit/>
          </a:bodyPr>
          <a:lstStyle/>
          <a:p>
            <a:r>
              <a:rPr lang="pt-BR" dirty="0"/>
              <a:t>Marcadores Fiduciais – ArUco</a:t>
            </a:r>
          </a:p>
          <a:p>
            <a:pPr lvl="1"/>
            <a:r>
              <a:rPr lang="pt-BR" dirty="0"/>
              <a:t>Determinam a posição do objeto em relação ao espaço e sua orientação </a:t>
            </a:r>
          </a:p>
          <a:p>
            <a:pPr lvl="1"/>
            <a:r>
              <a:rPr lang="pt-BR" dirty="0"/>
              <a:t>Possui Identificadores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A1F205-C803-CED2-68DB-2579FC0A9D72}"/>
              </a:ext>
            </a:extLst>
          </p:cNvPr>
          <p:cNvSpPr txBox="1">
            <a:spLocks/>
          </p:cNvSpPr>
          <p:nvPr/>
        </p:nvSpPr>
        <p:spPr>
          <a:xfrm>
            <a:off x="6496858" y="1097837"/>
            <a:ext cx="54394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Marcadores Fiduciais – ChArUco</a:t>
            </a:r>
          </a:p>
          <a:p>
            <a:pPr lvl="1"/>
            <a:r>
              <a:rPr lang="pt-BR" dirty="0"/>
              <a:t>Chessboard + ArUco</a:t>
            </a:r>
          </a:p>
          <a:p>
            <a:pPr lvl="1"/>
            <a:r>
              <a:rPr lang="pt-BR" dirty="0"/>
              <a:t>Detecção de cantos (Sem oclusão) + Detecção da posição</a:t>
            </a:r>
          </a:p>
          <a:p>
            <a:pPr lvl="1"/>
            <a:r>
              <a:rPr lang="pt-BR" dirty="0"/>
              <a:t>Permite interpolação, oclusão dos pontos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DDF89-E6B1-689F-7B31-915F213A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15" y="3244822"/>
            <a:ext cx="2178969" cy="207930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CB3295-8EBC-2BAD-7C2C-9CD0638B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4008"/>
          </a:xfrm>
        </p:spPr>
        <p:txBody>
          <a:bodyPr/>
          <a:lstStyle/>
          <a:p>
            <a:r>
              <a:rPr lang="pt-BR" dirty="0"/>
              <a:t>Visão computacional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4CD5B7-516C-A6ED-AB34-DC7A6A368403}"/>
              </a:ext>
            </a:extLst>
          </p:cNvPr>
          <p:cNvCxnSpPr>
            <a:cxnSpLocks/>
          </p:cNvCxnSpPr>
          <p:nvPr/>
        </p:nvCxnSpPr>
        <p:spPr>
          <a:xfrm flipV="1">
            <a:off x="6050276" y="1144046"/>
            <a:ext cx="0" cy="39078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58079C9-ED04-FBC9-BBC3-79DB7470D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102" y="3530601"/>
            <a:ext cx="5191736" cy="233149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B806E95-77BC-1366-5A4E-CDF9660D548D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C57B929-7F38-2B83-A97B-5D7D31EC0C0B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420C0A2-FF35-79BD-9C0C-643A847B179F}"/>
              </a:ext>
            </a:extLst>
          </p:cNvPr>
          <p:cNvSpPr/>
          <p:nvPr/>
        </p:nvSpPr>
        <p:spPr>
          <a:xfrm>
            <a:off x="6096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/>
              <a:t>Visão Computacional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0CEE27-2524-058F-E1AB-3A67E5B58D6F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47B025-A3C7-6BBF-9DEB-8A34C5CB11C2}"/>
              </a:ext>
            </a:extLst>
          </p:cNvPr>
          <p:cNvSpPr/>
          <p:nvPr/>
        </p:nvSpPr>
        <p:spPr>
          <a:xfrm>
            <a:off x="0" y="6794500"/>
            <a:ext cx="6096000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E9C044E-E800-22C4-0BA1-6CA776BDC67B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4679B80-D462-1458-06BC-A10719DEAF76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15589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Calibração da câmera </a:t>
            </a:r>
          </a:p>
          <a:p>
            <a:pPr lvl="1"/>
            <a:r>
              <a:rPr lang="pt-BR" dirty="0"/>
              <a:t>Obtenção dos parâmetros intrínsecos da câmera.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EC4E4-956E-8D4A-0E5D-5675137F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50" y="2387600"/>
            <a:ext cx="10039900" cy="34941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8A61CA-6FCD-CDD1-577B-3EB4DB320E5A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57A707-9B0E-A32C-6B3C-333D5F40987A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372013-B00D-1CC0-738E-6344E6CC895B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EBFB0F-56D1-0226-2851-9C277C3FC6B4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07DD60-603C-F284-2B55-BC58A4A36FA9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081735-5DD7-FA4A-D537-1D2F4A28BA7B}"/>
              </a:ext>
            </a:extLst>
          </p:cNvPr>
          <p:cNvSpPr/>
          <p:nvPr/>
        </p:nvSpPr>
        <p:spPr>
          <a:xfrm>
            <a:off x="6096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/>
              <a:t>Visão Computacional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AA408-26BE-B63D-DDC8-C1995FAB4417}"/>
              </a:ext>
            </a:extLst>
          </p:cNvPr>
          <p:cNvSpPr/>
          <p:nvPr/>
        </p:nvSpPr>
        <p:spPr>
          <a:xfrm>
            <a:off x="-1" y="6794500"/>
            <a:ext cx="6434667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884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3" name="!!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Detecção da superfície</a:t>
            </a:r>
          </a:p>
          <a:p>
            <a:pPr lvl="1"/>
            <a:r>
              <a:rPr lang="pt-BR" dirty="0"/>
              <a:t>Correção da inclinação</a:t>
            </a:r>
          </a:p>
          <a:p>
            <a:pPr lvl="1"/>
            <a:r>
              <a:rPr lang="pt-BR" dirty="0"/>
              <a:t>Posicionamento da câmera de forma mais livre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9554B-ECD5-D068-BF90-B668DB56FC63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60730B-E67A-BAC0-A0DE-D22B0A5B68D9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0B0771-6032-27D0-E561-5FC96E07D633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102B75-66D8-CD70-DFE9-370554F34C30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8F8F96-47AC-37E9-B241-94C22A60AE3C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EBB881EF-E52E-9894-FD12-AE807DBB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33" y="2730672"/>
            <a:ext cx="8504846" cy="34051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B397D4-8652-EC30-9B2E-A9F3AEC088BD}"/>
              </a:ext>
            </a:extLst>
          </p:cNvPr>
          <p:cNvSpPr/>
          <p:nvPr/>
        </p:nvSpPr>
        <p:spPr>
          <a:xfrm>
            <a:off x="6536267" y="2565400"/>
            <a:ext cx="3623733" cy="363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70B5FA-770F-DDED-E1D6-1DBE961400D2}"/>
              </a:ext>
            </a:extLst>
          </p:cNvPr>
          <p:cNvSpPr/>
          <p:nvPr/>
        </p:nvSpPr>
        <p:spPr>
          <a:xfrm>
            <a:off x="6096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/>
              <a:t>Visão Computacional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5F6F22-6C39-F151-1B5F-0B06DFBB7843}"/>
              </a:ext>
            </a:extLst>
          </p:cNvPr>
          <p:cNvSpPr/>
          <p:nvPr/>
        </p:nvSpPr>
        <p:spPr>
          <a:xfrm>
            <a:off x="-1" y="6794500"/>
            <a:ext cx="6773333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540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3" name="!!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Detecção da superfície</a:t>
            </a:r>
          </a:p>
          <a:p>
            <a:pPr lvl="1"/>
            <a:r>
              <a:rPr lang="pt-BR" dirty="0"/>
              <a:t>Interpolação dos </a:t>
            </a:r>
            <a:r>
              <a:rPr lang="pt-BR" dirty="0" err="1"/>
              <a:t>ArUcos</a:t>
            </a:r>
            <a:r>
              <a:rPr lang="pt-BR" dirty="0"/>
              <a:t> detectados no ChArUco</a:t>
            </a:r>
          </a:p>
          <a:p>
            <a:pPr lvl="1"/>
            <a:r>
              <a:rPr lang="pt-BR" dirty="0"/>
              <a:t>Imagem corrigida possui um tamanho de 600x600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F9554B-ECD5-D068-BF90-B668DB56FC63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60730B-E67A-BAC0-A0DE-D22B0A5B68D9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0B0771-6032-27D0-E561-5FC96E07D633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102B75-66D8-CD70-DFE9-370554F34C30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8F8F96-47AC-37E9-B241-94C22A60AE3C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FADF62-F1EB-37D8-0A43-34894B2D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33" y="2730672"/>
            <a:ext cx="8504846" cy="340512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80CB48-9646-A262-9FA5-64B065F7B29F}"/>
              </a:ext>
            </a:extLst>
          </p:cNvPr>
          <p:cNvSpPr/>
          <p:nvPr/>
        </p:nvSpPr>
        <p:spPr>
          <a:xfrm>
            <a:off x="6096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/>
              <a:t>Visão Computacional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5F6F22-6C39-F151-1B5F-0B06DFBB7843}"/>
              </a:ext>
            </a:extLst>
          </p:cNvPr>
          <p:cNvSpPr/>
          <p:nvPr/>
        </p:nvSpPr>
        <p:spPr>
          <a:xfrm>
            <a:off x="-1" y="6794500"/>
            <a:ext cx="7111999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138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4743734" cy="4351338"/>
          </a:xfrm>
        </p:spPr>
        <p:txBody>
          <a:bodyPr/>
          <a:lstStyle/>
          <a:p>
            <a:r>
              <a:rPr lang="pt-BR" dirty="0"/>
              <a:t>Detecção da BOLA</a:t>
            </a:r>
          </a:p>
          <a:p>
            <a:pPr lvl="1"/>
            <a:r>
              <a:rPr lang="pt-BR" dirty="0"/>
              <a:t>Filtro HSV (Imagem Corrigida)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F8E59-03DE-943B-E64F-84BFE091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75" y="2862594"/>
            <a:ext cx="2547584" cy="184249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D0266F-ECD1-A859-31A5-CBA0D5226E35}"/>
              </a:ext>
            </a:extLst>
          </p:cNvPr>
          <p:cNvGrpSpPr/>
          <p:nvPr/>
        </p:nvGrpSpPr>
        <p:grpSpPr>
          <a:xfrm>
            <a:off x="6207620" y="2862594"/>
            <a:ext cx="5211356" cy="1834398"/>
            <a:chOff x="2422169" y="1800225"/>
            <a:chExt cx="9334737" cy="32858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A7C57C-8D43-874F-8410-02E3301E2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169" y="1800225"/>
              <a:ext cx="4229100" cy="32575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420CCA-9537-8854-1CDE-990493ED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8281" y="1876129"/>
              <a:ext cx="4238625" cy="3209925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6E1927-DA66-98AA-6B81-04595523899F}"/>
              </a:ext>
            </a:extLst>
          </p:cNvPr>
          <p:cNvCxnSpPr>
            <a:cxnSpLocks/>
          </p:cNvCxnSpPr>
          <p:nvPr/>
        </p:nvCxnSpPr>
        <p:spPr>
          <a:xfrm flipV="1">
            <a:off x="5759130" y="1245527"/>
            <a:ext cx="0" cy="43669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D3F706A-FA99-27C2-5997-F246FC206BF3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900B9D-E0C8-DAA3-045D-4FC143B1D2B7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A5F7E76-737F-2040-8449-2E85C747E8B9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2A3996-4F54-52EB-9DE3-3CC617A7B6CA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9635E5-4729-34FA-24B4-7FE291D766A3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0F79987-F56F-EE4A-B514-D84590C30DB0}"/>
              </a:ext>
            </a:extLst>
          </p:cNvPr>
          <p:cNvSpPr txBox="1">
            <a:spLocks/>
          </p:cNvSpPr>
          <p:nvPr/>
        </p:nvSpPr>
        <p:spPr>
          <a:xfrm>
            <a:off x="6432266" y="1121085"/>
            <a:ext cx="47437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dirty="0"/>
          </a:p>
          <a:p>
            <a:pPr lvl="1"/>
            <a:r>
              <a:rPr lang="pt-BR" dirty="0"/>
              <a:t>Erode/Dilate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4D0AEA7-3B0F-C778-4AFB-2B8D3CBED8E8}"/>
              </a:ext>
            </a:extLst>
          </p:cNvPr>
          <p:cNvSpPr/>
          <p:nvPr/>
        </p:nvSpPr>
        <p:spPr>
          <a:xfrm>
            <a:off x="6096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/>
              <a:t>Visão Computacional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E483A8-29D1-9D64-ED2D-B1AEB9EC8598}"/>
              </a:ext>
            </a:extLst>
          </p:cNvPr>
          <p:cNvSpPr/>
          <p:nvPr/>
        </p:nvSpPr>
        <p:spPr>
          <a:xfrm>
            <a:off x="-1" y="6794500"/>
            <a:ext cx="7450667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210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18B802-524E-3B64-F044-958314927B15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71D93C-EB6B-E181-2BA7-D90D415C30F7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1A181C-5C68-2976-9AB8-9C328F6F85BE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B8788D-9F97-8FF5-8831-2CC2D767A441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4B099C-3E2C-E81F-9ED3-5C9A168B15F1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DE526F-DA92-2FA2-15F3-FBEFF81C4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1664495"/>
            <a:ext cx="8128000" cy="44772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Detecção da bola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B857102-34F9-B6AC-7641-F1E0063463C5}"/>
              </a:ext>
            </a:extLst>
          </p:cNvPr>
          <p:cNvSpPr/>
          <p:nvPr/>
        </p:nvSpPr>
        <p:spPr>
          <a:xfrm>
            <a:off x="6096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/>
              <a:t>Visão Computacional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A1190-A0B5-AC95-CE3A-F5F6AA2B9145}"/>
              </a:ext>
            </a:extLst>
          </p:cNvPr>
          <p:cNvSpPr/>
          <p:nvPr/>
        </p:nvSpPr>
        <p:spPr>
          <a:xfrm>
            <a:off x="-1" y="6794500"/>
            <a:ext cx="7789333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872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A1FBF0D-E2AA-7D9D-DE85-12FDEF3345D0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CONTROLE PID</a:t>
            </a:r>
          </a:p>
          <a:p>
            <a:pPr lvl="1"/>
            <a:r>
              <a:rPr lang="pt-BR" dirty="0"/>
              <a:t>Modelo Linearizado</a:t>
            </a:r>
          </a:p>
          <a:p>
            <a:pPr lvl="1"/>
            <a:r>
              <a:rPr lang="pt-BR" dirty="0"/>
              <a:t>Método: Lugar das Raízes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3B5025-91B1-A86A-A4B3-FC1C618CF941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A4DEFA-E7A5-2A0E-751F-CCE157C52748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F6960C-46EE-CEC6-ABC6-1C8275963850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41898-0757-DEA1-5C80-8141C8B99761}"/>
              </a:ext>
            </a:extLst>
          </p:cNvPr>
          <p:cNvSpPr/>
          <p:nvPr/>
        </p:nvSpPr>
        <p:spPr>
          <a:xfrm>
            <a:off x="0" y="6794500"/>
            <a:ext cx="8128000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37D2E6-4C85-25EF-C66E-CF5DB7B38CC5}"/>
              </a:ext>
            </a:extLst>
          </p:cNvPr>
          <p:cNvSpPr/>
          <p:nvPr/>
        </p:nvSpPr>
        <p:spPr>
          <a:xfrm>
            <a:off x="8128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Controle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8B63C7-3721-C2F3-EDCA-4819930455B6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C2DE56-67B6-CB4B-C08C-6684F01C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047466"/>
            <a:ext cx="2616200" cy="22463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AB7A82-D310-DAC7-1D88-D698AF008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3811904"/>
            <a:ext cx="5791200" cy="7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3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A1FBF0D-E2AA-7D9D-DE85-12FDEF3345D0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Resposta ao Degrau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3B5025-91B1-A86A-A4B3-FC1C618CF941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A4DEFA-E7A5-2A0E-751F-CCE157C52748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F6960C-46EE-CEC6-ABC6-1C8275963850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37D2E6-4C85-25EF-C66E-CF5DB7B38CC5}"/>
              </a:ext>
            </a:extLst>
          </p:cNvPr>
          <p:cNvSpPr/>
          <p:nvPr/>
        </p:nvSpPr>
        <p:spPr>
          <a:xfrm>
            <a:off x="8128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Controle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8B63C7-3721-C2F3-EDCA-4819930455B6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A8D02-EC55-5548-1C77-AC81F3CB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1644983"/>
            <a:ext cx="5196840" cy="43698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141898-0757-DEA1-5C80-8141C8B99761}"/>
              </a:ext>
            </a:extLst>
          </p:cNvPr>
          <p:cNvSpPr/>
          <p:nvPr/>
        </p:nvSpPr>
        <p:spPr>
          <a:xfrm>
            <a:off x="-1" y="6794500"/>
            <a:ext cx="8534399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364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4978400" cy="4351338"/>
          </a:xfrm>
        </p:spPr>
        <p:txBody>
          <a:bodyPr>
            <a:normAutofit/>
          </a:bodyPr>
          <a:lstStyle/>
          <a:p>
            <a:r>
              <a:rPr lang="pt-BR" dirty="0"/>
              <a:t>Aplicações</a:t>
            </a:r>
          </a:p>
          <a:p>
            <a:pPr lvl="1"/>
            <a:r>
              <a:rPr lang="pt-BR" dirty="0"/>
              <a:t>Cinemática inversa: </a:t>
            </a:r>
          </a:p>
          <a:p>
            <a:pPr lvl="2"/>
            <a:r>
              <a:rPr lang="pt-BR" dirty="0"/>
              <a:t>Simuladores de carros e aviões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A1F205-C803-CED2-68DB-2579FC0A9D72}"/>
              </a:ext>
            </a:extLst>
          </p:cNvPr>
          <p:cNvSpPr txBox="1">
            <a:spLocks/>
          </p:cNvSpPr>
          <p:nvPr/>
        </p:nvSpPr>
        <p:spPr>
          <a:xfrm>
            <a:off x="6496858" y="1097837"/>
            <a:ext cx="54394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dirty="0">
              <a:highlight>
                <a:srgbClr val="FFFF00"/>
              </a:highlight>
            </a:endParaRPr>
          </a:p>
          <a:p>
            <a:pPr lvl="1"/>
            <a:r>
              <a:rPr lang="pt-BR" dirty="0"/>
              <a:t>Visão computacional</a:t>
            </a:r>
          </a:p>
          <a:p>
            <a:pPr lvl="2"/>
            <a:r>
              <a:rPr lang="pt-BR" dirty="0"/>
              <a:t>Calibração da câmera/correção de distorção. </a:t>
            </a:r>
          </a:p>
          <a:p>
            <a:pPr lvl="2"/>
            <a:r>
              <a:rPr lang="pt-BR" dirty="0"/>
              <a:t>Filtro HSV detecção de cores, como semáforos, muito utilizado em veículos autônomos.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5CB3295-8EBC-2BAD-7C2C-9CD0638B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4008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4CD5B7-516C-A6ED-AB34-DC7A6A368403}"/>
              </a:ext>
            </a:extLst>
          </p:cNvPr>
          <p:cNvCxnSpPr>
            <a:cxnSpLocks/>
          </p:cNvCxnSpPr>
          <p:nvPr/>
        </p:nvCxnSpPr>
        <p:spPr>
          <a:xfrm flipV="1">
            <a:off x="6050276" y="1144046"/>
            <a:ext cx="0" cy="390781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732E85F-BF93-CF32-A09F-7EB67ABE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85" y="2350563"/>
            <a:ext cx="2901834" cy="3913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63CCB-AF1C-0D7E-3EE4-F1635E0B1B96}"/>
              </a:ext>
            </a:extLst>
          </p:cNvPr>
          <p:cNvSpPr txBox="1"/>
          <p:nvPr/>
        </p:nvSpPr>
        <p:spPr>
          <a:xfrm>
            <a:off x="2025984" y="6212229"/>
            <a:ext cx="290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0" i="0">
                <a:solidFill>
                  <a:srgbClr val="111111"/>
                </a:solidFill>
                <a:effectLst/>
                <a:latin typeface="+mj-lt"/>
              </a:defRPr>
            </a:lvl1pPr>
          </a:lstStyle>
          <a:p>
            <a:r>
              <a:rPr lang="pt-BR" sz="1400" dirty="0"/>
              <a:t>Retirado do site www.xsimulator.net/</a:t>
            </a:r>
          </a:p>
        </p:txBody>
      </p:sp>
      <p:pic>
        <p:nvPicPr>
          <p:cNvPr id="2050" name="Picture 2" descr="The example of red traffic light contour detection using conversion of original image frame (a) into HSV color space image (b) and then applying threshold (c)  ">
            <a:extLst>
              <a:ext uri="{FF2B5EF4-FFF2-40B4-BE49-F238E27FC236}">
                <a16:creationId xmlns:a16="http://schemas.microsoft.com/office/drawing/2014/main" id="{21F96376-DC8A-9EB1-5E9F-47B209A9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83" y="3380530"/>
            <a:ext cx="4400886" cy="215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56C17-3EE0-CACB-0F39-99E89283E0B1}"/>
              </a:ext>
            </a:extLst>
          </p:cNvPr>
          <p:cNvSpPr txBox="1"/>
          <p:nvPr/>
        </p:nvSpPr>
        <p:spPr>
          <a:xfrm>
            <a:off x="7264183" y="5594619"/>
            <a:ext cx="4400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111111"/>
                </a:solidFill>
                <a:effectLst/>
                <a:latin typeface="+mj-lt"/>
              </a:rPr>
              <a:t>Artigo: Traffic Light Recognition System for People with Color Blindness</a:t>
            </a:r>
          </a:p>
          <a:p>
            <a:endParaRPr lang="pt-BR" sz="1600" dirty="0"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F80918-CAE7-1A12-A749-C950196A91E1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D3D9B3-0873-F192-5C90-934569D1D0BB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0F953F-7CE8-D6B8-8D36-C1452D76EAC3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6C0957-0713-645E-3D3D-54E6BD41D8AE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5A065CF-8274-4587-F93B-79D9D6DE3B19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8A0F94-01AE-C98E-0C00-CD81849A98ED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2FA248-9A2E-0DBC-435D-F34D619AC7B0}"/>
              </a:ext>
            </a:extLst>
          </p:cNvPr>
          <p:cNvSpPr/>
          <p:nvPr/>
        </p:nvSpPr>
        <p:spPr>
          <a:xfrm>
            <a:off x="1" y="6794500"/>
            <a:ext cx="225777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906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Simulink</a:t>
            </a:r>
          </a:p>
          <a:p>
            <a:pPr lvl="1"/>
            <a:r>
              <a:rPr lang="pt-BR" dirty="0"/>
              <a:t>Modelo não linearizado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B639A-2116-FD07-5C9C-D1D5A4A6C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26" y="2388358"/>
            <a:ext cx="8804348" cy="266813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C6E4E1-5737-C586-7083-CA5D65D12F0A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EAFBA4-314E-FEA2-A0D8-7EF7E8B77253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42F08D-65C1-9D25-3876-BC30E00CC348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A93464D-27C6-745D-8278-B79BE1D90896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89CC7E-2F17-1405-F68A-194EB1A65F1B}"/>
              </a:ext>
            </a:extLst>
          </p:cNvPr>
          <p:cNvSpPr/>
          <p:nvPr/>
        </p:nvSpPr>
        <p:spPr>
          <a:xfrm>
            <a:off x="8128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Controle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853EE37-9139-2E51-3667-79A64B75AF7F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73B7F1-C5AB-8C16-F47F-8362E07FB6E9}"/>
              </a:ext>
            </a:extLst>
          </p:cNvPr>
          <p:cNvSpPr/>
          <p:nvPr/>
        </p:nvSpPr>
        <p:spPr>
          <a:xfrm>
            <a:off x="-1" y="6794500"/>
            <a:ext cx="8940801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52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74AFCC-824A-8B8E-3E81-2B410963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08" y="1267522"/>
            <a:ext cx="9461184" cy="4942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Simulink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83A403-2B76-80BC-6363-851CA106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630" y="434039"/>
            <a:ext cx="4398226" cy="121696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48B53F-108D-7BE0-300A-EE4598DCC26A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47708C-CC54-EBC4-3501-E6B782732644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8707A2A-8CB0-6780-9153-F5C585F1E8F2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D7F20B8-981C-1EA9-E53B-4D723B66A498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41632F-02FD-BF15-57D9-81C44E2A145F}"/>
              </a:ext>
            </a:extLst>
          </p:cNvPr>
          <p:cNvSpPr/>
          <p:nvPr/>
        </p:nvSpPr>
        <p:spPr>
          <a:xfrm>
            <a:off x="8128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Controle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6457D9-3E29-B37B-73C9-C38E91503EFF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D45FFD-7579-1725-7C1B-031F099F7ACD}"/>
              </a:ext>
            </a:extLst>
          </p:cNvPr>
          <p:cNvSpPr/>
          <p:nvPr/>
        </p:nvSpPr>
        <p:spPr>
          <a:xfrm>
            <a:off x="0" y="6794500"/>
            <a:ext cx="9347198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462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Simulink</a:t>
            </a:r>
          </a:p>
          <a:p>
            <a:pPr lvl="1"/>
            <a:r>
              <a:rPr lang="pt-BR" dirty="0"/>
              <a:t>Posição inicial: 5cm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08EB0-FF01-B6F9-5477-6D37152A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33" y="2339489"/>
            <a:ext cx="8934734" cy="347351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3E51EC8-7A6B-00AB-E756-7673ED534211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D065F5-95EE-68FC-4199-47D7482F6D6B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9BAF49-CA63-715C-9579-8513231DE8E7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7791F0-4138-4622-AF48-9BFCE0E71E7E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4D3ED8-749F-C306-CD1E-08B66871A662}"/>
              </a:ext>
            </a:extLst>
          </p:cNvPr>
          <p:cNvSpPr/>
          <p:nvPr/>
        </p:nvSpPr>
        <p:spPr>
          <a:xfrm>
            <a:off x="8128000" y="6263641"/>
            <a:ext cx="2032000" cy="8915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Controle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F86CCE-D0CF-0AA8-770A-36F03A2BA670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0A41A4-EF07-B4E4-6E69-FDAA2DEDC3A2}"/>
              </a:ext>
            </a:extLst>
          </p:cNvPr>
          <p:cNvSpPr/>
          <p:nvPr/>
        </p:nvSpPr>
        <p:spPr>
          <a:xfrm>
            <a:off x="0" y="6794500"/>
            <a:ext cx="9753600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49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Resultados Experimentais</a:t>
            </a:r>
          </a:p>
          <a:p>
            <a:pPr lvl="1"/>
            <a:r>
              <a:rPr lang="pt-BR" dirty="0"/>
              <a:t>Ajuste do ganho de forma empírica</a:t>
            </a:r>
          </a:p>
          <a:p>
            <a:pPr lvl="1"/>
            <a:r>
              <a:rPr lang="pt-BR" dirty="0"/>
              <a:t>Ganhos invertidos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7E51BB-C3AD-9ED4-3667-24A08EBC2FA5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0969EF-EBB0-BFC1-C57C-A869ECC57C6F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34B741-9179-7294-EE07-FC2086198D31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24029A-CBD8-55AF-436A-82CC0355F64C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5A5097-8035-AA3E-90B3-57D9692B0C56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47A32F-1ABC-D04E-E40D-125803E9DFA7}"/>
              </a:ext>
            </a:extLst>
          </p:cNvPr>
          <p:cNvSpPr/>
          <p:nvPr/>
        </p:nvSpPr>
        <p:spPr>
          <a:xfrm>
            <a:off x="10160000" y="6263640"/>
            <a:ext cx="2032000" cy="8915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Resultados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CE5395-33CA-99A4-CF38-B0773124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40" y="4277643"/>
            <a:ext cx="5440680" cy="7810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D0C8A7-D206-D9EC-65C6-BF3761E26E36}"/>
              </a:ext>
            </a:extLst>
          </p:cNvPr>
          <p:cNvSpPr/>
          <p:nvPr/>
        </p:nvSpPr>
        <p:spPr>
          <a:xfrm>
            <a:off x="0" y="6794500"/>
            <a:ext cx="10566400" cy="634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B930228-66C7-1E7F-BA25-EDB7B2FE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40" y="2781330"/>
            <a:ext cx="5791200" cy="7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6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4885388" cy="4351338"/>
          </a:xfrm>
        </p:spPr>
        <p:txBody>
          <a:bodyPr/>
          <a:lstStyle/>
          <a:p>
            <a:r>
              <a:rPr lang="pt-BR" dirty="0"/>
              <a:t>RESULTADOS EXPERIMENTAIS</a:t>
            </a:r>
          </a:p>
          <a:p>
            <a:pPr lvl="1"/>
            <a:r>
              <a:rPr lang="pt-BR" dirty="0"/>
              <a:t>Perturbação em x</a:t>
            </a:r>
          </a:p>
          <a:p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7E51BB-C3AD-9ED4-3667-24A08EBC2FA5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0969EF-EBB0-BFC1-C57C-A869ECC57C6F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34B741-9179-7294-EE07-FC2086198D31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24029A-CBD8-55AF-436A-82CC0355F64C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5A5097-8035-AA3E-90B3-57D9692B0C56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47A32F-1ABC-D04E-E40D-125803E9DFA7}"/>
              </a:ext>
            </a:extLst>
          </p:cNvPr>
          <p:cNvSpPr/>
          <p:nvPr/>
        </p:nvSpPr>
        <p:spPr>
          <a:xfrm>
            <a:off x="10160000" y="6263640"/>
            <a:ext cx="2032000" cy="8915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Resultados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4C969-9E1C-46BD-BA8D-08325CEF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5560"/>
            <a:ext cx="4709158" cy="38008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A61318-E595-857E-7F56-90110391634D}"/>
              </a:ext>
            </a:extLst>
          </p:cNvPr>
          <p:cNvCxnSpPr>
            <a:cxnSpLocks/>
          </p:cNvCxnSpPr>
          <p:nvPr/>
        </p:nvCxnSpPr>
        <p:spPr>
          <a:xfrm flipV="1">
            <a:off x="5759130" y="1245527"/>
            <a:ext cx="0" cy="43669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679C4EC-57C4-1288-5502-23651EAB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61" y="1857890"/>
            <a:ext cx="4558046" cy="399491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7EBF301-48C8-0C62-A734-05DCC39FA707}"/>
              </a:ext>
            </a:extLst>
          </p:cNvPr>
          <p:cNvSpPr txBox="1">
            <a:spLocks/>
          </p:cNvSpPr>
          <p:nvPr/>
        </p:nvSpPr>
        <p:spPr>
          <a:xfrm>
            <a:off x="6195061" y="1097837"/>
            <a:ext cx="48853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pt-BR" dirty="0"/>
          </a:p>
          <a:p>
            <a:pPr lvl="1"/>
            <a:r>
              <a:rPr lang="pt-BR" dirty="0"/>
              <a:t>Perturbação em x e y</a:t>
            </a:r>
          </a:p>
          <a:p>
            <a:endParaRPr lang="pt-B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D0C8A7-D206-D9EC-65C6-BF3761E26E36}"/>
              </a:ext>
            </a:extLst>
          </p:cNvPr>
          <p:cNvSpPr/>
          <p:nvPr/>
        </p:nvSpPr>
        <p:spPr>
          <a:xfrm>
            <a:off x="0" y="6794500"/>
            <a:ext cx="10972800" cy="634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638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RESULTADOS EXPERIMENTAIS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1E88D7-1E48-E1DC-5A2B-92BE7BD94DD1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FE071-FA6E-0572-8483-E69E6803A955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546A66-34DB-D63D-0889-3B3E8E45A8D8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97FADB-46F5-F355-6EF7-659E20D620B2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5F5196-B3B9-6C85-1377-1EE528E6D1BC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6996EE-B5AB-76BB-4400-5EA9A9D3A5D7}"/>
              </a:ext>
            </a:extLst>
          </p:cNvPr>
          <p:cNvSpPr/>
          <p:nvPr/>
        </p:nvSpPr>
        <p:spPr>
          <a:xfrm>
            <a:off x="10160000" y="6263640"/>
            <a:ext cx="2032000" cy="8915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Resultados</a:t>
            </a:r>
          </a:p>
        </p:txBody>
      </p:sp>
      <p:pic>
        <p:nvPicPr>
          <p:cNvPr id="18" name="Resposta Experimental">
            <a:hlinkClick r:id="" action="ppaction://media"/>
            <a:extLst>
              <a:ext uri="{FF2B5EF4-FFF2-40B4-BE49-F238E27FC236}">
                <a16:creationId xmlns:a16="http://schemas.microsoft.com/office/drawing/2014/main" id="{9971887C-1FBB-1DE5-C0A5-F7A142238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400" y="1461600"/>
            <a:ext cx="8537600" cy="480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0996C2-C5A7-1EE1-1DA8-99560FC8FAD8}"/>
              </a:ext>
            </a:extLst>
          </p:cNvPr>
          <p:cNvSpPr/>
          <p:nvPr/>
        </p:nvSpPr>
        <p:spPr>
          <a:xfrm>
            <a:off x="0" y="6794500"/>
            <a:ext cx="11379200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411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6A70-6A7D-0C8A-C311-0C7DBE8D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7114-DA3F-264D-26F1-9A4CC8FF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RESULTADOS EXPERIMENTAIS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F6BCEA-FF2E-5F32-1DCD-3DB2AE0B5BFE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10AE4A-624F-D307-B027-D6DDAF0FD925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A75ED7-A27B-76CF-90A5-5B3364E75945}"/>
              </a:ext>
            </a:extLst>
          </p:cNvPr>
          <p:cNvSpPr/>
          <p:nvPr/>
        </p:nvSpPr>
        <p:spPr>
          <a:xfrm>
            <a:off x="2032000" y="6507355"/>
            <a:ext cx="2032000" cy="6478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702DB1-ABFE-A621-144C-D8428E786301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BE8DF3-D579-2BC3-D94E-5B527D179BC0}"/>
              </a:ext>
            </a:extLst>
          </p:cNvPr>
          <p:cNvSpPr/>
          <p:nvPr/>
        </p:nvSpPr>
        <p:spPr>
          <a:xfrm>
            <a:off x="0" y="6507355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Introdução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FFAD4EA-72D5-FFBD-12F9-63A593AB430A}"/>
              </a:ext>
            </a:extLst>
          </p:cNvPr>
          <p:cNvSpPr/>
          <p:nvPr/>
        </p:nvSpPr>
        <p:spPr>
          <a:xfrm>
            <a:off x="10160000" y="6263640"/>
            <a:ext cx="2032000" cy="89153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Resultados</a:t>
            </a:r>
          </a:p>
        </p:txBody>
      </p:sp>
      <p:pic>
        <p:nvPicPr>
          <p:cNvPr id="18" name="Arremesso">
            <a:hlinkClick r:id="" action="ppaction://media"/>
            <a:extLst>
              <a:ext uri="{FF2B5EF4-FFF2-40B4-BE49-F238E27FC236}">
                <a16:creationId xmlns:a16="http://schemas.microsoft.com/office/drawing/2014/main" id="{CDC15D64-F3C0-9639-60ED-498492EB5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0133" y="1463040"/>
            <a:ext cx="8534400" cy="4800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10C317-B5A1-9F7B-7A39-6862B4E1824D}"/>
              </a:ext>
            </a:extLst>
          </p:cNvPr>
          <p:cNvSpPr/>
          <p:nvPr/>
        </p:nvSpPr>
        <p:spPr>
          <a:xfrm>
            <a:off x="0" y="6794500"/>
            <a:ext cx="11785600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640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24D1-B65A-D4F1-85AD-4C63B425B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1242"/>
            <a:ext cx="9144000" cy="1135253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Controle de um dispositivo </a:t>
            </a:r>
            <a:r>
              <a:rPr lang="pt-BR" sz="4000" i="1" dirty="0"/>
              <a:t>Ball and Plate </a:t>
            </a:r>
            <a:r>
              <a:rPr lang="pt-BR" sz="4000" dirty="0"/>
              <a:t>por meio de visão computacional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F5DC9-FC14-7657-12E6-9D8EEBE4E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8686800" cy="1655762"/>
          </a:xfrm>
        </p:spPr>
        <p:txBody>
          <a:bodyPr/>
          <a:lstStyle/>
          <a:p>
            <a:pPr algn="l"/>
            <a:r>
              <a:rPr lang="pt-BR" dirty="0"/>
              <a:t>Autor: Hugo Ferreira Marques</a:t>
            </a:r>
          </a:p>
          <a:p>
            <a:pPr algn="l"/>
            <a:r>
              <a:rPr lang="pt-BR" dirty="0"/>
              <a:t>Orientador: Luciano Antônio </a:t>
            </a:r>
            <a:r>
              <a:rPr lang="pt-BR" dirty="0" err="1"/>
              <a:t>Frezzatto</a:t>
            </a:r>
            <a:r>
              <a:rPr lang="pt-BR" dirty="0"/>
              <a:t> Santos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F738E8-0661-9EA9-83B4-F151E35B54AE}"/>
              </a:ext>
            </a:extLst>
          </p:cNvPr>
          <p:cNvSpPr txBox="1">
            <a:spLocks/>
          </p:cNvSpPr>
          <p:nvPr/>
        </p:nvSpPr>
        <p:spPr>
          <a:xfrm>
            <a:off x="1524000" y="1032573"/>
            <a:ext cx="9144000" cy="11352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825588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3CFA-A0AD-C625-96BF-ABF62C0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868F-5D90-241E-DA74-E03CC524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Construção do sistema</a:t>
            </a:r>
          </a:p>
          <a:p>
            <a:pPr lvl="1"/>
            <a:r>
              <a:rPr lang="pt-BR" dirty="0"/>
              <a:t>Sistema principal</a:t>
            </a:r>
          </a:p>
          <a:p>
            <a:pPr lvl="1"/>
            <a:r>
              <a:rPr lang="pt-BR" dirty="0"/>
              <a:t>Arduino UNO para enviar os comandos do servo para o módulo PWM</a:t>
            </a:r>
          </a:p>
          <a:p>
            <a:pPr lvl="1"/>
            <a:r>
              <a:rPr lang="pt-BR" dirty="0"/>
              <a:t>Módulo PWM PCA9685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D9B715-7ADC-7EC8-B20F-AA7ACA198C8A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FCCB60-DDDB-4D97-7612-5E0DB4058F82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C663F5-3680-E99A-17B5-CBA2ACED415C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66006A-F88F-22FB-1674-408B653665AA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DD7A7D-7584-4566-B7F5-396E2AA3C018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823024-9CD5-68BB-60AD-94DFD0A20544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6D4B5F-7A2F-6E61-49F0-F1D5FA855FFE}"/>
              </a:ext>
            </a:extLst>
          </p:cNvPr>
          <p:cNvSpPr/>
          <p:nvPr/>
        </p:nvSpPr>
        <p:spPr>
          <a:xfrm>
            <a:off x="1" y="6794500"/>
            <a:ext cx="451554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E9A2D5-9486-D47A-B86C-A61389B01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80" y="2354581"/>
            <a:ext cx="694944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02CF2-C832-0887-1F42-856892F9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800000"/>
            <a:ext cx="72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9F084-8FF1-260F-73F8-103B64D0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40E9-010D-7F9B-DB25-E9343835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Composto por 4 componentes principais:</a:t>
            </a:r>
          </a:p>
          <a:p>
            <a:pPr lvl="1"/>
            <a:r>
              <a:rPr lang="pt-BR" dirty="0"/>
              <a:t>Base </a:t>
            </a:r>
          </a:p>
          <a:p>
            <a:pPr lvl="1"/>
            <a:r>
              <a:rPr lang="pt-BR" dirty="0"/>
              <a:t>Manipuladores paralelos</a:t>
            </a:r>
          </a:p>
          <a:p>
            <a:pPr lvl="1"/>
            <a:r>
              <a:rPr lang="pt-BR" dirty="0"/>
              <a:t>Superfície</a:t>
            </a:r>
          </a:p>
          <a:p>
            <a:pPr lvl="1"/>
            <a:r>
              <a:rPr lang="pt-BR" dirty="0"/>
              <a:t>Webcam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A1D31F-8348-7349-289D-245153E6CDD3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E9DF5A1-2DB0-D273-7243-BE1CD1AA239B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1FDB54C-11C8-FAE9-78A8-AD41175B8AAC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A1D5F9C-75F2-A149-842C-9FD2BD3462AE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817C07D-C1E7-2CC8-61F3-DC4A2BA10C21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FEE070-5960-98B7-4838-04ADBB832ED2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BC2A04-70F0-24CC-4540-32B8CF2785BA}"/>
              </a:ext>
            </a:extLst>
          </p:cNvPr>
          <p:cNvSpPr/>
          <p:nvPr/>
        </p:nvSpPr>
        <p:spPr>
          <a:xfrm>
            <a:off x="1" y="6794500"/>
            <a:ext cx="677332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53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8C8E97-F2DA-4602-E2D2-59375D49E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800000"/>
            <a:ext cx="72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9F084-8FF1-260F-73F8-103B64D0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40E9-010D-7F9B-DB25-E9343835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BASE</a:t>
            </a:r>
          </a:p>
          <a:p>
            <a:pPr lvl="1"/>
            <a:r>
              <a:rPr lang="pt-BR" dirty="0"/>
              <a:t>RAIO: 15 cm</a:t>
            </a:r>
          </a:p>
          <a:p>
            <a:pPr lvl="1"/>
            <a:r>
              <a:rPr lang="pt-BR" dirty="0"/>
              <a:t>3 Servomotores MG996R</a:t>
            </a:r>
          </a:p>
          <a:p>
            <a:pPr lvl="2"/>
            <a:r>
              <a:rPr lang="pt-BR" dirty="0"/>
              <a:t>120º entre si</a:t>
            </a:r>
          </a:p>
          <a:p>
            <a:pPr lvl="2"/>
            <a:r>
              <a:rPr lang="pt-BR" dirty="0"/>
              <a:t>10 cm do centro</a:t>
            </a:r>
          </a:p>
          <a:p>
            <a:pPr lvl="1"/>
            <a:r>
              <a:rPr lang="pt-BR" dirty="0"/>
              <a:t>3 graus de liberdade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914400" lvl="2" indent="0">
              <a:buNone/>
            </a:pPr>
            <a:endParaRPr lang="pt-BR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2754E2-16B6-DCD6-81E0-40FADFFEA7FC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871E9C-790D-6CF4-FE11-562F114414B5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892EC74-AD86-D3F9-BAD3-2FDCBE24AAEE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17E6D0E-0E24-FA07-68BB-A9EB9314E399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7710B6-27DD-78A8-5B91-EFED7108481F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7E01C51-46D1-EDCF-B9E2-3107D6F272E6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4849A9-079B-C685-F2AB-DE1A2E51DD12}"/>
              </a:ext>
            </a:extLst>
          </p:cNvPr>
          <p:cNvSpPr/>
          <p:nvPr/>
        </p:nvSpPr>
        <p:spPr>
          <a:xfrm>
            <a:off x="1" y="6794500"/>
            <a:ext cx="903110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910718F-33FD-BECD-5559-7DC2807D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90" y="3799580"/>
            <a:ext cx="2193210" cy="217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F084-8FF1-260F-73F8-103B64D0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sistema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074C9-1E04-13DB-8A4D-4E20C97B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343" y="3429000"/>
            <a:ext cx="3215513" cy="2208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CF4A8-C228-F214-C59A-EB00A07B2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800000"/>
            <a:ext cx="7200000" cy="360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40E9-010D-7F9B-DB25-E9343835B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5257800" cy="4351338"/>
          </a:xfrm>
        </p:spPr>
        <p:txBody>
          <a:bodyPr/>
          <a:lstStyle/>
          <a:p>
            <a:r>
              <a:rPr lang="pt-BR" dirty="0"/>
              <a:t>Manipuladores Paralelos</a:t>
            </a:r>
          </a:p>
          <a:p>
            <a:pPr lvl="1"/>
            <a:r>
              <a:rPr lang="pt-BR" dirty="0"/>
              <a:t>Mais de uma cadeia cinemática que liga a base (Servo) ao efetuador final (Superfície)</a:t>
            </a:r>
          </a:p>
          <a:p>
            <a:pPr lvl="1"/>
            <a:r>
              <a:rPr lang="pt-BR" dirty="0"/>
              <a:t>Configuração 3RRS</a:t>
            </a:r>
          </a:p>
          <a:p>
            <a:pPr marL="914400" lvl="2" indent="0">
              <a:buNone/>
            </a:pPr>
            <a:endParaRPr lang="pt-B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B5B6C2-2694-D664-ED12-1AB82E8D3100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FED48F-8F2A-C745-189E-0B00C51FCEA1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9CB333-EEFF-8456-1A75-E950E9CADD00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3612E6-FCC0-044C-24C2-16152414B678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613039-7257-5B95-30AD-E0EEF89F3BA3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ADFE61-DB53-A852-404A-B6B9D896D3B9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BCDD03-ADF3-4399-DB9E-052267E71D38}"/>
              </a:ext>
            </a:extLst>
          </p:cNvPr>
          <p:cNvSpPr/>
          <p:nvPr/>
        </p:nvSpPr>
        <p:spPr>
          <a:xfrm>
            <a:off x="0" y="6794500"/>
            <a:ext cx="1128887" cy="6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21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5AD66-E044-9FCF-FC3E-388919C63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800000"/>
            <a:ext cx="72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9F084-8FF1-260F-73F8-103B64D0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sistema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8498BA-52CF-F7D8-BC68-E2BE7C39E017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D0D560-1D72-5EB2-B604-79927D8C573A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BBAB48-9A63-5074-827D-96B3A05DE568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C25155-925D-A6C9-87E6-1538367E8050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40E9-010D-7F9B-DB25-E9343835B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5646420" cy="4351338"/>
          </a:xfrm>
        </p:spPr>
        <p:txBody>
          <a:bodyPr/>
          <a:lstStyle/>
          <a:p>
            <a:r>
              <a:rPr lang="pt-BR" dirty="0"/>
              <a:t>Superfície</a:t>
            </a:r>
          </a:p>
          <a:p>
            <a:pPr lvl="1"/>
            <a:r>
              <a:rPr lang="pt-BR" dirty="0"/>
              <a:t>Raio: 15 cm</a:t>
            </a:r>
          </a:p>
          <a:p>
            <a:pPr lvl="1"/>
            <a:r>
              <a:rPr lang="pt-BR" dirty="0"/>
              <a:t>Ímãs</a:t>
            </a:r>
          </a:p>
          <a:p>
            <a:pPr lvl="1"/>
            <a:r>
              <a:rPr lang="pt-BR" dirty="0"/>
              <a:t>Altura: Fixada via software em 10 cm</a:t>
            </a:r>
          </a:p>
          <a:p>
            <a:pPr marL="914400" lvl="2" indent="0">
              <a:buNone/>
            </a:pPr>
            <a:endParaRPr lang="pt-B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488011-248B-F8BA-9E26-47EB00C29B2B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FC9159-B9AB-E5C4-6FEE-71C573C2C1F3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453095-4C23-E901-7CC1-29A1B6438A7D}"/>
              </a:ext>
            </a:extLst>
          </p:cNvPr>
          <p:cNvSpPr/>
          <p:nvPr/>
        </p:nvSpPr>
        <p:spPr>
          <a:xfrm>
            <a:off x="0" y="6794500"/>
            <a:ext cx="1354666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6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F084-8FF1-260F-73F8-103B64D0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sistema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8498BA-52CF-F7D8-BC68-E2BE7C39E017}"/>
              </a:ext>
            </a:extLst>
          </p:cNvPr>
          <p:cNvSpPr/>
          <p:nvPr/>
        </p:nvSpPr>
        <p:spPr>
          <a:xfrm>
            <a:off x="6096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Visão Computacional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D0D560-1D72-5EB2-B604-79927D8C573A}"/>
              </a:ext>
            </a:extLst>
          </p:cNvPr>
          <p:cNvSpPr/>
          <p:nvPr/>
        </p:nvSpPr>
        <p:spPr>
          <a:xfrm>
            <a:off x="8128000" y="6507357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Controle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BBAB48-9A63-5074-827D-96B3A05DE568}"/>
              </a:ext>
            </a:extLst>
          </p:cNvPr>
          <p:cNvSpPr/>
          <p:nvPr/>
        </p:nvSpPr>
        <p:spPr>
          <a:xfrm>
            <a:off x="10160000" y="6507356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Resultados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C25155-925D-A6C9-87E6-1538367E8050}"/>
              </a:ext>
            </a:extLst>
          </p:cNvPr>
          <p:cNvSpPr/>
          <p:nvPr/>
        </p:nvSpPr>
        <p:spPr>
          <a:xfrm>
            <a:off x="4064000" y="6507358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Modelagem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40E9-010D-7F9B-DB25-E9343835B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837"/>
            <a:ext cx="5257800" cy="4351338"/>
          </a:xfrm>
        </p:spPr>
        <p:txBody>
          <a:bodyPr/>
          <a:lstStyle/>
          <a:p>
            <a:r>
              <a:rPr lang="pt-BR" dirty="0"/>
              <a:t>Câmera</a:t>
            </a:r>
          </a:p>
          <a:p>
            <a:pPr lvl="1"/>
            <a:r>
              <a:rPr lang="pt-BR" dirty="0"/>
              <a:t>Webcam C270 720p 30FPS</a:t>
            </a:r>
          </a:p>
          <a:p>
            <a:pPr lvl="1"/>
            <a:r>
              <a:rPr lang="pt-BR" dirty="0"/>
              <a:t>Pedestal de microfone, que permite posicionar a câmera em qualquer posição desejada </a:t>
            </a:r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0451E-29F4-4AD6-54AE-6192E596B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73240" y="1277066"/>
            <a:ext cx="5989320" cy="39928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03125D-366E-B324-997A-C3BA109209CF}"/>
              </a:ext>
            </a:extLst>
          </p:cNvPr>
          <p:cNvSpPr/>
          <p:nvPr/>
        </p:nvSpPr>
        <p:spPr>
          <a:xfrm>
            <a:off x="0" y="6263641"/>
            <a:ext cx="2032000" cy="8915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2A368A-8350-58F6-5C53-A7D29B55FD0F}"/>
              </a:ext>
            </a:extLst>
          </p:cNvPr>
          <p:cNvSpPr/>
          <p:nvPr/>
        </p:nvSpPr>
        <p:spPr>
          <a:xfrm>
            <a:off x="2032000" y="6507359"/>
            <a:ext cx="2032000" cy="6478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400" dirty="0"/>
              <a:t>Cinemática Inversa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B3D4EC-EC29-0FB6-6B75-AA1AD7A649C1}"/>
              </a:ext>
            </a:extLst>
          </p:cNvPr>
          <p:cNvSpPr/>
          <p:nvPr/>
        </p:nvSpPr>
        <p:spPr>
          <a:xfrm>
            <a:off x="0" y="6794500"/>
            <a:ext cx="1580444" cy="6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469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7948</TotalTime>
  <Words>1493</Words>
  <Application>Microsoft Office PowerPoint</Application>
  <PresentationFormat>Widescreen</PresentationFormat>
  <Paragraphs>433</Paragraphs>
  <Slides>37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Controle de um dispositivo Ball and Plate por meio de visão computacional</vt:lpstr>
      <vt:lpstr>Introdução</vt:lpstr>
      <vt:lpstr>Introdução</vt:lpstr>
      <vt:lpstr>Introdução</vt:lpstr>
      <vt:lpstr>Descrição do sistema</vt:lpstr>
      <vt:lpstr>Descrição do sistema</vt:lpstr>
      <vt:lpstr>Descrição do sistema</vt:lpstr>
      <vt:lpstr>Descrição do sistema</vt:lpstr>
      <vt:lpstr>Descrição do sistema</vt:lpstr>
      <vt:lpstr>Descrição do sistema</vt:lpstr>
      <vt:lpstr>Descrição do sistema</vt:lpstr>
      <vt:lpstr>CINEMÁTICA INVERSA</vt:lpstr>
      <vt:lpstr>CINEMÁTICA INVERSA</vt:lpstr>
      <vt:lpstr>CINEMÁTICA INVERSA</vt:lpstr>
      <vt:lpstr>CINEMÁTICA INVERSA</vt:lpstr>
      <vt:lpstr>CINEMÁTICA INVERSA</vt:lpstr>
      <vt:lpstr>CINEMÁTICA INVERSA</vt:lpstr>
      <vt:lpstr>Modelagem do Sistema</vt:lpstr>
      <vt:lpstr>Modelagem do Sistema</vt:lpstr>
      <vt:lpstr>Modelagem do Sistema</vt:lpstr>
      <vt:lpstr>Modelagem do Sistema</vt:lpstr>
      <vt:lpstr>Visão computacional</vt:lpstr>
      <vt:lpstr>Visão computacional</vt:lpstr>
      <vt:lpstr>Visão computacional</vt:lpstr>
      <vt:lpstr>Visão computacional</vt:lpstr>
      <vt:lpstr>Visão computacional</vt:lpstr>
      <vt:lpstr>Visão computacional</vt:lpstr>
      <vt:lpstr>CONTROLE</vt:lpstr>
      <vt:lpstr>CONTROLE</vt:lpstr>
      <vt:lpstr>CONTROLE</vt:lpstr>
      <vt:lpstr>CONTROLE</vt:lpstr>
      <vt:lpstr>CONTROLE</vt:lpstr>
      <vt:lpstr>RESULTADOS</vt:lpstr>
      <vt:lpstr>RESULTADOS</vt:lpstr>
      <vt:lpstr>RESULTADOS</vt:lpstr>
      <vt:lpstr>RESULTADOS</vt:lpstr>
      <vt:lpstr>Controle de um dispositivo Ball and Plate por meio de visão computacional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de um dispositivo Ball and Plate por meio de visão computacional</dc:title>
  <dc:creator>Hugo Ferreira</dc:creator>
  <cp:lastModifiedBy>Hugo Ferreira</cp:lastModifiedBy>
  <cp:revision>7</cp:revision>
  <dcterms:created xsi:type="dcterms:W3CDTF">2023-12-03T13:12:24Z</dcterms:created>
  <dcterms:modified xsi:type="dcterms:W3CDTF">2023-12-09T21:34:46Z</dcterms:modified>
</cp:coreProperties>
</file>